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4"/>
  </p:notesMasterIdLst>
  <p:sldIdLst>
    <p:sldId id="277" r:id="rId2"/>
    <p:sldId id="695" r:id="rId3"/>
    <p:sldId id="660" r:id="rId4"/>
    <p:sldId id="612" r:id="rId5"/>
    <p:sldId id="696" r:id="rId6"/>
    <p:sldId id="697" r:id="rId7"/>
    <p:sldId id="739" r:id="rId8"/>
    <p:sldId id="698" r:id="rId9"/>
    <p:sldId id="699" r:id="rId10"/>
    <p:sldId id="700" r:id="rId11"/>
    <p:sldId id="740" r:id="rId12"/>
    <p:sldId id="741" r:id="rId13"/>
    <p:sldId id="701" r:id="rId14"/>
    <p:sldId id="702" r:id="rId15"/>
    <p:sldId id="703" r:id="rId16"/>
    <p:sldId id="704" r:id="rId17"/>
    <p:sldId id="705" r:id="rId18"/>
    <p:sldId id="706" r:id="rId19"/>
    <p:sldId id="707" r:id="rId20"/>
    <p:sldId id="708" r:id="rId21"/>
    <p:sldId id="709" r:id="rId22"/>
    <p:sldId id="710" r:id="rId23"/>
    <p:sldId id="711" r:id="rId24"/>
    <p:sldId id="712" r:id="rId25"/>
    <p:sldId id="713" r:id="rId26"/>
    <p:sldId id="714" r:id="rId27"/>
    <p:sldId id="715" r:id="rId28"/>
    <p:sldId id="716" r:id="rId29"/>
    <p:sldId id="717" r:id="rId30"/>
    <p:sldId id="718"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32" r:id="rId45"/>
    <p:sldId id="733" r:id="rId46"/>
    <p:sldId id="734" r:id="rId47"/>
    <p:sldId id="735" r:id="rId48"/>
    <p:sldId id="736" r:id="rId49"/>
    <p:sldId id="680" r:id="rId50"/>
    <p:sldId id="650" r:id="rId51"/>
    <p:sldId id="651" r:id="rId52"/>
    <p:sldId id="73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12</a:t>
            </a:fld>
            <a:endParaRPr lang="en-US"/>
          </a:p>
        </p:txBody>
      </p:sp>
    </p:spTree>
    <p:extLst>
      <p:ext uri="{BB962C8B-B14F-4D97-AF65-F5344CB8AC3E}">
        <p14:creationId xmlns:p14="http://schemas.microsoft.com/office/powerpoint/2010/main" val="176397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7C245-89F3-4E60-811D-F725F0843E37}" type="slidenum">
              <a:rPr lang="en-US" smtClean="0"/>
              <a:t>40</a:t>
            </a:fld>
            <a:endParaRPr lang="en-US"/>
          </a:p>
        </p:txBody>
      </p:sp>
    </p:spTree>
    <p:extLst>
      <p:ext uri="{BB962C8B-B14F-4D97-AF65-F5344CB8AC3E}">
        <p14:creationId xmlns:p14="http://schemas.microsoft.com/office/powerpoint/2010/main" val="1076037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5/25/2023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283224" cy="66069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Facet_distance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error tolerance at boundary for node positions</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2.0</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surface triangles of mesh</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Want to keep this as small as possible </a:t>
            </a: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bc</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we want the surface to be highly faceted</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0.8</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Cell_size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internal tetrahedra</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can be changed depending on if the total number of nodes in the mesh is &gt; 999,999</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1.0</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xmlns="" id="{2290F426-9352-417F-ED1D-A082373C278D}"/>
              </a:ext>
            </a:extLst>
          </p:cNvPr>
          <p:cNvSpPr txBox="1"/>
          <p:nvPr/>
        </p:nvSpPr>
        <p:spPr>
          <a:xfrm>
            <a:off x="0" y="1843073"/>
            <a:ext cx="463588"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xmlns=""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473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prstClr val="white"/>
                </a:solidFill>
                <a:latin typeface="Arial" panose="020B0604020202020204" pitchFamily="34" charset="0"/>
                <a:cs typeface="Arial" panose="020B0604020202020204" pitchFamily="34" charset="0"/>
              </a:rPr>
              <a:t>Depending on your starting volume, the low-density mesh generation process will differ</a:t>
            </a:r>
            <a:endParaRPr kumimoji="0" lang="en-US" sz="20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sz="2000" dirty="0" smtClean="0">
                <a:solidFill>
                  <a:prstClr val="white">
                    <a:lumMod val="75000"/>
                    <a:lumOff val="25000"/>
                  </a:prstClr>
                </a:solidFill>
                <a:latin typeface="Trebuchet MS" panose="020B0603020202020204"/>
              </a:rPr>
              <a:t>Atlas </a:t>
            </a:r>
            <a:r>
              <a:rPr lang="en-US" sz="2000" dirty="0">
                <a:solidFill>
                  <a:prstClr val="white">
                    <a:lumMod val="75000"/>
                    <a:lumOff val="25000"/>
                  </a:prstClr>
                </a:solidFill>
                <a:latin typeface="Trebuchet MS" panose="020B0603020202020204"/>
              </a:rPr>
              <a:t>based mesh (what this tutorial does)</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[0,0,0];</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Then use </a:t>
            </a:r>
            <a:r>
              <a:rPr lang="en-US" sz="2000" dirty="0" err="1">
                <a:solidFill>
                  <a:srgbClr val="FF0000"/>
                </a:solidFill>
                <a:latin typeface="Trebuchet MS" panose="020B0603020202020204"/>
              </a:rPr>
              <a:t>change_space_coordinates</a:t>
            </a:r>
            <a:r>
              <a:rPr lang="en-US" sz="2000" dirty="0">
                <a:solidFill>
                  <a:srgbClr val="FF0000"/>
                </a:solidFill>
                <a:latin typeface="Trebuchet MS" panose="020B0603020202020204"/>
              </a:rPr>
              <a:t>()</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Subject specific based mesh</a:t>
            </a:r>
          </a:p>
          <a:p>
            <a:pPr marL="800100" lvl="1"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Set </a:t>
            </a:r>
            <a:r>
              <a:rPr lang="en-US" sz="2000" dirty="0" err="1">
                <a:solidFill>
                  <a:srgbClr val="FF0000"/>
                </a:solidFill>
                <a:latin typeface="Trebuchet MS" panose="020B0603020202020204"/>
              </a:rPr>
              <a:t>param.Offset</a:t>
            </a:r>
            <a:r>
              <a:rPr lang="en-US" sz="2000" dirty="0">
                <a:solidFill>
                  <a:srgbClr val="FF0000"/>
                </a:solidFill>
                <a:latin typeface="Trebuchet MS" panose="020B0603020202020204"/>
              </a:rPr>
              <a:t> = InfoT1.center; </a:t>
            </a:r>
            <a:r>
              <a:rPr lang="en-US" sz="2000" dirty="0">
                <a:latin typeface="Trebuchet MS" panose="020B0603020202020204"/>
              </a:rPr>
              <a:t>(that’s it)</a:t>
            </a:r>
            <a:endParaRPr lang="en-US" sz="2000" dirty="0">
              <a:solidFill>
                <a:prstClr val="white">
                  <a:lumMod val="75000"/>
                  <a:lumOff val="25000"/>
                </a:prstClr>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509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949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In </a:t>
            </a:r>
            <a:r>
              <a:rPr kumimoji="0" lang="en-US" sz="20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PlotSlices</a:t>
            </a: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place crosshairs at the tip of the nose</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Note the X, Y, and Z coordinates for those slices</a:t>
            </a:r>
            <a:endParaRPr lang="en-US" sz="1200" dirty="0">
              <a:solidFill>
                <a:srgbClr val="FF0000"/>
              </a:solidFill>
              <a:latin typeface="Trebuchet MS" panose="020B0603020202020204"/>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Generate LD mesh with your chosen parameters</a:t>
            </a:r>
          </a:p>
          <a:p>
            <a:pPr marL="800100" lvl="1" indent="-342900" defTabSz="457200">
              <a:spcBef>
                <a:spcPts val="1000"/>
              </a:spcBef>
              <a:buClr>
                <a:srgbClr val="90C226"/>
              </a:buClr>
              <a:buSzPct val="80000"/>
              <a:buFont typeface="Wingdings 3" charset="2"/>
              <a:buChar char=""/>
              <a:defRPr/>
            </a:pPr>
            <a:r>
              <a:rPr lang="en-US" dirty="0" err="1">
                <a:latin typeface="Trebuchet MS" panose="020B0603020202020204"/>
              </a:rPr>
              <a:t>Param.Offset</a:t>
            </a:r>
            <a:r>
              <a:rPr lang="en-US" dirty="0">
                <a:latin typeface="Trebuchet MS" panose="020B0603020202020204"/>
              </a:rPr>
              <a:t> = [0,0,0]; or </a:t>
            </a:r>
            <a:r>
              <a:rPr lang="en-US" dirty="0" err="1">
                <a:latin typeface="Trebuchet MS" panose="020B0603020202020204"/>
              </a:rPr>
              <a:t>Param.Offset</a:t>
            </a:r>
            <a:r>
              <a:rPr lang="en-US" dirty="0">
                <a:latin typeface="Trebuchet MS" panose="020B0603020202020204"/>
              </a:rPr>
              <a:t> = infoT1;</a:t>
            </a:r>
          </a:p>
          <a:p>
            <a:pPr marL="800100" lvl="1" indent="-342900" defTabSz="457200">
              <a:spcBef>
                <a:spcPts val="1000"/>
              </a:spcBef>
              <a:buClr>
                <a:srgbClr val="90C226"/>
              </a:buClr>
              <a:buSzPct val="80000"/>
              <a:buFont typeface="Wingdings 3" charset="2"/>
              <a:buChar char=""/>
              <a:defRPr/>
            </a:pPr>
            <a:r>
              <a:rPr lang="en-US" dirty="0">
                <a:latin typeface="Trebuchet MS" panose="020B0603020202020204"/>
              </a:rPr>
              <a:t>Use c</a:t>
            </a:r>
            <a:r>
              <a:rPr kumimoji="0" lang="en-US" b="0" i="0" u="none" strike="noStrike" kern="1200" cap="none" spc="0" normalizeH="0" baseline="0" noProof="0" dirty="0" err="1">
                <a:ln>
                  <a:noFill/>
                </a:ln>
                <a:effectLst/>
                <a:uLnTx/>
                <a:uFillTx/>
                <a:latin typeface="Trebuchet MS" panose="020B0603020202020204"/>
                <a:ea typeface="+mn-ea"/>
                <a:cs typeface="+mn-cs"/>
              </a:rPr>
              <a:t>hange_space_coordinates</a:t>
            </a:r>
            <a:r>
              <a:rPr kumimoji="0" lang="en-US" b="0" i="0" u="none" strike="noStrike" kern="1200" cap="none" spc="0" normalizeH="0" baseline="0" noProof="0" dirty="0">
                <a:ln>
                  <a:noFill/>
                </a:ln>
                <a:effectLst/>
                <a:uLnTx/>
                <a:uFillTx/>
                <a:latin typeface="Trebuchet MS" panose="020B0603020202020204"/>
                <a:ea typeface="+mn-ea"/>
                <a:cs typeface="+mn-cs"/>
              </a:rPr>
              <a:t>() or don’t use it</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Trebuchet MS" panose="020B0603020202020204"/>
                <a:ea typeface="+mn-ea"/>
                <a:cs typeface="+mn-cs"/>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Trebuchet MS" panose="020B0603020202020204"/>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62823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pic>
        <p:nvPicPr>
          <p:cNvPr id="25" name="Picture 24">
            <a:extLst>
              <a:ext uri="{FF2B5EF4-FFF2-40B4-BE49-F238E27FC236}">
                <a16:creationId xmlns:a16="http://schemas.microsoft.com/office/drawing/2014/main" xmlns=""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sp>
        <p:nvSpPr>
          <p:cNvPr id="2" name="Slide Number Placeholder 1">
            <a:extLst>
              <a:ext uri="{FF2B5EF4-FFF2-40B4-BE49-F238E27FC236}">
                <a16:creationId xmlns:a16="http://schemas.microsoft.com/office/drawing/2014/main" xmlns=""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xmlns="" id="{2A0170FF-A89B-47A1-9941-71182AFCD33A}"/>
              </a:ext>
            </a:extLst>
          </p:cNvPr>
          <p:cNvPicPr>
            <a:picLocks noChangeAspect="1"/>
          </p:cNvPicPr>
          <p:nvPr/>
        </p:nvPicPr>
        <p:blipFill>
          <a:blip r:embed="rId3"/>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flipV="1">
            <a:off x="7323746" y="4440232"/>
            <a:ext cx="2157582" cy="18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BBDBF267-8B80-AF4A-5F40-34E35EC0F7B9}"/>
              </a:ext>
            </a:extLst>
          </p:cNvPr>
          <p:cNvPicPr>
            <a:picLocks noChangeAspect="1"/>
          </p:cNvPicPr>
          <p:nvPr/>
        </p:nvPicPr>
        <p:blipFill>
          <a:blip r:embed="rId4"/>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xmlns=""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1"/>
            <a:ext cx="6707057" cy="213825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a:t>
            </a:r>
            <a:r>
              <a:rPr lang="en-US" sz="1400">
                <a:latin typeface="Arial" panose="020B0604020202020204" pitchFamily="34" charset="0"/>
                <a:cs typeface="Arial" panose="020B0604020202020204" pitchFamily="34" charset="0"/>
              </a:rPr>
              <a:t>following 19 </a:t>
            </a:r>
            <a:r>
              <a:rPr lang="en-US" sz="1400" dirty="0">
                <a:latin typeface="Arial" panose="020B0604020202020204" pitchFamily="34" charset="0"/>
                <a:cs typeface="Arial" panose="020B0604020202020204" pitchFamily="34" charset="0"/>
              </a:rPr>
              <a:t>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the following slides in a standalone tutorial titled: </a:t>
            </a:r>
            <a:r>
              <a:rPr lang="en-US" sz="1400" dirty="0" err="1">
                <a:latin typeface="Arial" panose="020B0604020202020204" pitchFamily="34" charset="0"/>
                <a:cs typeface="Arial" panose="020B0604020202020204" pitchFamily="34" charset="0"/>
              </a:rPr>
              <a:t>NeuroDOT_Tutorial_AlignMe</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xmlns=""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 or cylinders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xmlns=""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mesh to visualize it</a:t>
            </a:r>
          </a:p>
          <a:p>
            <a:pPr lvl="1"/>
            <a:r>
              <a:rPr lang="en-US" b="1" dirty="0">
                <a:latin typeface="Arial" panose="020B0604020202020204" pitchFamily="34" charset="0"/>
                <a:cs typeface="Arial" panose="020B0604020202020204" pitchFamily="34" charset="0"/>
              </a:rPr>
              <a:t>This is a visual pad which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xmlns=""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xmlns=""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navigate to a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xmlns=""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xmlns=""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xmlns=""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x rot, y rot, or z rot, with the angle IN DEGREES that you want to rotate the pad by</a:t>
            </a:r>
          </a:p>
          <a:p>
            <a:pPr lvl="1"/>
            <a:r>
              <a:rPr lang="en-US" b="1" dirty="0">
                <a:latin typeface="Arial" panose="020B0604020202020204" pitchFamily="34" charset="0"/>
                <a:cs typeface="Arial" panose="020B0604020202020204" pitchFamily="34" charset="0"/>
              </a:rPr>
              <a:t>Here we rotate the pad around the x axis by 90 degrees, x rot = -90</a:t>
            </a:r>
          </a:p>
          <a:p>
            <a:r>
              <a:rPr lang="en-US" b="1" dirty="0">
                <a:latin typeface="Arial" panose="020B0604020202020204" pitchFamily="34" charset="0"/>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Arial" panose="020B0604020202020204" pitchFamily="34" charset="0"/>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Arial" panose="020B0604020202020204" pitchFamily="34" charset="0"/>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xmlns=""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xmlns=""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xmlns=""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609775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xmlns=""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xmlns=""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xmlns=""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xmlns=""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xmlns=""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xmlns=""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xmlns=""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Arial" panose="020B0604020202020204" pitchFamily="34" charset="0"/>
                <a:cs typeface="Arial" panose="020B0604020202020204" pitchFamily="34" charset="0"/>
              </a:rPr>
              <a:t>Instead of using cylinders to denote the optodes, there’s an option for using spheres. Simply, flip the switch</a:t>
            </a:r>
          </a:p>
          <a:p>
            <a:pPr lvl="1"/>
            <a:r>
              <a:rPr lang="en-US" b="1" dirty="0">
                <a:latin typeface="Arial" panose="020B0604020202020204" pitchFamily="34" charset="0"/>
                <a:cs typeface="Arial" panose="020B0604020202020204" pitchFamily="34" charset="0"/>
              </a:rPr>
              <a:t>Switch is located above the “Atlas Scaling” box</a:t>
            </a:r>
          </a:p>
          <a:p>
            <a:pPr lvl="1"/>
            <a:r>
              <a:rPr lang="en-US" b="1" dirty="0">
                <a:latin typeface="Arial" panose="020B0604020202020204" pitchFamily="34" charset="0"/>
                <a:cs typeface="Arial" panose="020B0604020202020204" pitchFamily="34" charset="0"/>
              </a:rPr>
              <a:t>Future versions of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allow for the user to specify spheres or cylinders as an input in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handle class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Additionally, to better view the optode numbers, click the “Turn Optode Labels On/Off” button</a:t>
            </a:r>
          </a:p>
          <a:p>
            <a:pPr lvl="1"/>
            <a:r>
              <a:rPr lang="en-US" b="1" dirty="0">
                <a:latin typeface="Arial" panose="020B0604020202020204" pitchFamily="34" charset="0"/>
                <a:cs typeface="Arial" panose="020B0604020202020204" pitchFamily="34" charset="0"/>
              </a:rPr>
              <a:t>If no numbers, button displays: Turn Optode Labels On</a:t>
            </a:r>
          </a:p>
          <a:p>
            <a:pPr lvl="1"/>
            <a:r>
              <a:rPr lang="en-US" b="1" dirty="0">
                <a:latin typeface="Arial" panose="020B0604020202020204" pitchFamily="34" charset="0"/>
                <a:cs typeface="Arial" panose="020B0604020202020204" pitchFamily="34" charset="0"/>
              </a:rPr>
              <a:t>If numbers, button displays: Turn Optode Labels Off</a:t>
            </a:r>
          </a:p>
          <a:p>
            <a:r>
              <a:rPr lang="en-US" b="1" dirty="0">
                <a:latin typeface="Arial" panose="020B0604020202020204" pitchFamily="34" charset="0"/>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xmlns=""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-70.24 to -60.24</a:t>
            </a:r>
          </a:p>
          <a:p>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xmlns=""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xmlns=""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-147.8 to -120.8</a:t>
            </a:r>
          </a:p>
          <a:p>
            <a:pPr lvl="1"/>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simply hit enter, tab, or click somewhere else on the app</a:t>
            </a: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xmlns=""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xmlns=""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Dy changed from -120.8 to -115.8</a:t>
            </a:r>
          </a:p>
          <a:p>
            <a:r>
              <a:rPr lang="en-US" b="1" dirty="0">
                <a:latin typeface="Arial" panose="020B0604020202020204" pitchFamily="34" charset="0"/>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xmlns=""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xmlns=""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xmlns=""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xmlns=""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xmlns=""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xmlns=""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xmlns=""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Array” button</a:t>
            </a:r>
          </a:p>
          <a:p>
            <a:r>
              <a:rPr lang="en-US" b="1" dirty="0">
                <a:latin typeface="Arial" panose="020B0604020202020204" pitchFamily="34" charset="0"/>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xmlns=""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xmlns=""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xmlns=""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xmlns=""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5" name="Slide Number Placeholder 4">
            <a:extLst>
              <a:ext uri="{FF2B5EF4-FFF2-40B4-BE49-F238E27FC236}">
                <a16:creationId xmlns:a16="http://schemas.microsoft.com/office/drawing/2014/main" xmlns=""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xmlns=""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xmlns=""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7240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xmlns=""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177459"/>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Take the scooped section of the LD mesh and turn it into a HD mesh</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a:latin typeface="Courier New" panose="02070309020205020404" pitchFamily="49" charset="0"/>
              </a:rPr>
              <a:t>param.info=infoT1;          </a:t>
            </a:r>
            <a:r>
              <a:rPr lang="en-US" sz="1200" b="1" dirty="0">
                <a:solidFill>
                  <a:srgbClr val="228B22"/>
                </a:solidFill>
                <a:latin typeface="Courier New" panose="02070309020205020404" pitchFamily="49" charset="0"/>
              </a:rPr>
              <a:t>% Make sure info is infoT1 like with LD mesh</a:t>
            </a:r>
          </a:p>
          <a:p>
            <a:pPr lvl="0">
              <a:defRPr/>
            </a:pPr>
            <a:r>
              <a:rPr lang="en-US" sz="1200" b="1" dirty="0" err="1">
                <a:latin typeface="Courier New" panose="02070309020205020404" pitchFamily="49" charset="0"/>
              </a:rPr>
              <a:t>param.Offset</a:t>
            </a:r>
            <a:r>
              <a:rPr lang="en-US" sz="1200" b="1" dirty="0">
                <a:latin typeface="Courier New" panose="02070309020205020404" pitchFamily="49" charset="0"/>
              </a:rPr>
              <a:t>=[0,0,0];</a:t>
            </a:r>
            <a:endParaRPr kumimoji="0" lang="en-US" sz="1200" b="1" i="0" u="none" strike="noStrike" kern="1200" cap="none" spc="0" normalizeH="0" baseline="0" noProof="0" dirty="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xmlns=""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xmlns="" id="{6EF200F5-C231-248F-2B4B-C67F3F3A705E}"/>
              </a:ext>
            </a:extLst>
          </p:cNvPr>
          <p:cNvSpPr/>
          <p:nvPr/>
        </p:nvSpPr>
        <p:spPr>
          <a:xfrm>
            <a:off x="6002675" y="4656198"/>
            <a:ext cx="223467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2" name="Slide Number Placeholder 1">
            <a:extLst>
              <a:ext uri="{FF2B5EF4-FFF2-40B4-BE49-F238E27FC236}">
                <a16:creationId xmlns:a16="http://schemas.microsoft.com/office/drawing/2014/main" xmlns=""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xmlns=""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p>
          <a:p>
            <a:r>
              <a:rPr lang="en-US" sz="1200" b="1" dirty="0" err="1">
                <a:solidFill>
                  <a:prstClr val="white"/>
                </a:solidFill>
                <a:latin typeface="Courier New" panose="02070309020205020404" pitchFamily="49" charset="0"/>
              </a:rPr>
              <a:t>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p>
          <a:p>
            <a:r>
              <a:rPr lang="en-US" sz="1200" b="1" dirty="0" err="1">
                <a:solidFill>
                  <a:prstClr val="white"/>
                </a:solidFill>
                <a:latin typeface="Courier New" panose="02070309020205020404" pitchFamily="49" charset="0"/>
              </a:rPr>
              <a:t>visMeshHD.nodes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(visMeshHD.nodes,infoT1,'coord');</a:t>
            </a:r>
            <a:r>
              <a:rPr lang="en-US" sz="1200" b="1" dirty="0">
                <a:solidFill>
                  <a:srgbClr val="228B22"/>
                </a:solidFill>
                <a:latin typeface="Courier New" panose="02070309020205020404" pitchFamily="49" charset="0"/>
              </a:rPr>
              <a:t>%for mesh that’s visualized </a:t>
            </a:r>
          </a:p>
          <a:p>
            <a:r>
              <a:rPr lang="en-US" sz="1200" b="1" dirty="0" err="1">
                <a:solidFill>
                  <a:prstClr val="white"/>
                </a:solidFill>
                <a:latin typeface="Courier New" panose="02070309020205020404" pitchFamily="49" charset="0"/>
              </a:rPr>
              <a:t>PlotMeshSurface</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6321" y="930044"/>
            <a:ext cx="4317451" cy="834897"/>
          </a:xfrm>
          <a:prstGeom prst="rect">
            <a:avLst/>
          </a:prstGeom>
        </p:spPr>
      </p:pic>
      <p:pic>
        <p:nvPicPr>
          <p:cNvPr id="2" name="Picture 1"/>
          <p:cNvPicPr>
            <a:picLocks noChangeAspect="1"/>
          </p:cNvPicPr>
          <p:nvPr/>
        </p:nvPicPr>
        <p:blipFill>
          <a:blip r:embed="rId3"/>
          <a:stretch>
            <a:fillRect/>
          </a:stretch>
        </p:blipFill>
        <p:spPr>
          <a:xfrm>
            <a:off x="8768545" y="2595562"/>
            <a:ext cx="2771775" cy="1666875"/>
          </a:xfrm>
          <a:prstGeom prst="rect">
            <a:avLst/>
          </a:prstGeom>
        </p:spPr>
      </p:pic>
      <p:sp>
        <p:nvSpPr>
          <p:cNvPr id="3" name="TextBox 2"/>
          <p:cNvSpPr txBox="1"/>
          <p:nvPr/>
        </p:nvSpPr>
        <p:spPr>
          <a:xfrm>
            <a:off x="8799376" y="1949231"/>
            <a:ext cx="27101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413750" y="560712"/>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xmlns="" id="{B21481E0-D561-3638-6B72-B79593965B80}"/>
              </a:ext>
            </a:extLst>
          </p:cNvPr>
          <p:cNvSpPr txBox="1">
            <a:spLocks/>
          </p:cNvSpPr>
          <p:nvPr/>
        </p:nvSpPr>
        <p:spPr>
          <a:xfrm>
            <a:off x="48228" y="957127"/>
            <a:ext cx="8548841" cy="5930781"/>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Notes on HD mesh generation</a:t>
            </a:r>
            <a:endParaRPr lang="en-US" sz="1100" b="1"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Possible Errors</a:t>
            </a:r>
          </a:p>
          <a:p>
            <a:r>
              <a:rPr lang="en-US" sz="1400" b="1" dirty="0">
                <a:latin typeface="Arial" panose="020B0604020202020204" pitchFamily="34" charset="0"/>
                <a:cs typeface="Arial" panose="020B0604020202020204" pitchFamily="34" charset="0"/>
              </a:rPr>
              <a:t>File I/O Error:</a:t>
            </a:r>
          </a:p>
          <a:p>
            <a:pPr lvl="1"/>
            <a:r>
              <a:rPr lang="en-US" sz="1200" b="1" dirty="0">
                <a:latin typeface="Arial" panose="020B0604020202020204" pitchFamily="34" charset="0"/>
                <a:cs typeface="Arial" panose="020B0604020202020204" pitchFamily="34" charset="0"/>
              </a:rPr>
              <a:t>Solution: delete all mesh files in your output directory, change the </a:t>
            </a:r>
            <a:r>
              <a:rPr lang="en-US" sz="1200" b="1" dirty="0" err="1">
                <a:latin typeface="Arial" panose="020B0604020202020204" pitchFamily="34" charset="0"/>
                <a:cs typeface="Arial" panose="020B0604020202020204" pitchFamily="34" charset="0"/>
              </a:rPr>
              <a:t>meshname</a:t>
            </a:r>
            <a:r>
              <a:rPr lang="en-US" sz="1200" b="1" dirty="0">
                <a:latin typeface="Arial" panose="020B0604020202020204" pitchFamily="34" charset="0"/>
                <a:cs typeface="Arial" panose="020B0604020202020204" pitchFamily="34" charset="0"/>
              </a:rPr>
              <a:t> variable to a new name and re-run</a:t>
            </a:r>
          </a:p>
          <a:p>
            <a:pPr lvl="1"/>
            <a:r>
              <a:rPr lang="en-US" sz="1200" b="1" dirty="0">
                <a:latin typeface="Arial" panose="020B0604020202020204" pitchFamily="34" charset="0"/>
                <a:cs typeface="Arial" panose="020B0604020202020204" pitchFamily="34" charset="0"/>
              </a:rPr>
              <a:t>Ex: ‘_HD_Mesh1’ </a:t>
            </a:r>
            <a:r>
              <a:rPr lang="en-US" sz="1200" b="1" dirty="0">
                <a:latin typeface="Arial" panose="020B0604020202020204" pitchFamily="34" charset="0"/>
                <a:cs typeface="Arial" panose="020B0604020202020204" pitchFamily="34" charset="0"/>
                <a:sym typeface="Wingdings" panose="05000000000000000000" pitchFamily="2" charset="2"/>
              </a:rPr>
              <a:t></a:t>
            </a:r>
            <a:r>
              <a:rPr lang="en-US" sz="1200" b="1" dirty="0">
                <a:latin typeface="Arial" panose="020B0604020202020204" pitchFamily="34" charset="0"/>
                <a:cs typeface="Arial" panose="020B0604020202020204" pitchFamily="34" charset="0"/>
              </a:rPr>
              <a:t> ‘_HD_Mesh0’</a:t>
            </a:r>
          </a:p>
          <a:p>
            <a:pPr lvl="1"/>
            <a:r>
              <a:rPr lang="en-US" sz="1200" b="1" dirty="0">
                <a:latin typeface="Arial" panose="020B0604020202020204" pitchFamily="34" charset="0"/>
                <a:cs typeface="Arial" panose="020B0604020202020204" pitchFamily="34" charset="0"/>
              </a:rPr>
              <a:t>Make sure you delete these files from the file manager, and NOT within </a:t>
            </a:r>
            <a:r>
              <a:rPr lang="en-US" sz="1200" b="1" dirty="0" err="1">
                <a:latin typeface="Arial" panose="020B0604020202020204" pitchFamily="34" charset="0"/>
                <a:cs typeface="Arial" panose="020B0604020202020204" pitchFamily="34" charset="0"/>
              </a:rPr>
              <a:t>matlab</a:t>
            </a:r>
            <a:endParaRPr lang="en-US" sz="1200" b="1" dirty="0">
              <a:latin typeface="Arial" panose="020B0604020202020204" pitchFamily="34" charset="0"/>
              <a:cs typeface="Arial" panose="020B0604020202020204" pitchFamily="34" charset="0"/>
            </a:endParaRPr>
          </a:p>
          <a:p>
            <a:pPr lvl="1"/>
            <a:r>
              <a:rPr lang="en-US" sz="1200" b="1" dirty="0">
                <a:latin typeface="Arial" panose="020B0604020202020204" pitchFamily="34" charset="0"/>
                <a:cs typeface="Arial" panose="020B0604020202020204" pitchFamily="34" charset="0"/>
              </a:rPr>
              <a:t>If the above doesn’t work, create an entirely new output directory, make that directory your current folder, then re-run lines 149-168</a:t>
            </a:r>
          </a:p>
          <a:p>
            <a:r>
              <a:rPr lang="en-US" sz="1400" b="1" dirty="0">
                <a:latin typeface="Arial" panose="020B0604020202020204" pitchFamily="34" charset="0"/>
                <a:cs typeface="Arial" panose="020B0604020202020204" pitchFamily="34" charset="0"/>
              </a:rPr>
              <a:t>Poor mesh quality</a:t>
            </a:r>
          </a:p>
          <a:p>
            <a:pPr lvl="1"/>
            <a:r>
              <a:rPr lang="en-US" sz="1200" b="1" dirty="0">
                <a:latin typeface="Arial" panose="020B0604020202020204" pitchFamily="34" charset="0"/>
                <a:cs typeface="Arial" panose="020B0604020202020204" pitchFamily="34" charset="0"/>
              </a:rPr>
              <a:t>Occurs if number of nodes in mesh is greater than 1,000,000</a:t>
            </a:r>
          </a:p>
          <a:p>
            <a:pPr lvl="1"/>
            <a:r>
              <a:rPr lang="en-US" sz="1200" b="1" dirty="0">
                <a:latin typeface="Arial" panose="020B0604020202020204" pitchFamily="34" charset="0"/>
                <a:cs typeface="Arial" panose="020B0604020202020204" pitchFamily="34" charset="0"/>
              </a:rPr>
              <a:t>This is why we make smaller HD meshes and tune </a:t>
            </a:r>
            <a:r>
              <a:rPr lang="en-US" sz="1200" b="1" dirty="0" err="1">
                <a:latin typeface="Arial" panose="020B0604020202020204" pitchFamily="34" charset="0"/>
                <a:cs typeface="Arial" panose="020B0604020202020204" pitchFamily="34" charset="0"/>
              </a:rPr>
              <a:t>params.cell</a:t>
            </a:r>
            <a:r>
              <a:rPr lang="en-US" sz="1200" b="1" dirty="0">
                <a:latin typeface="Arial" panose="020B0604020202020204" pitchFamily="34" charset="0"/>
                <a:cs typeface="Arial" panose="020B0604020202020204" pitchFamily="34" charset="0"/>
              </a:rPr>
              <a:t> size</a:t>
            </a:r>
          </a:p>
          <a:p>
            <a:pPr lvl="1"/>
            <a:endParaRPr lang="en-US" sz="1200" b="1"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Parameters</a:t>
            </a:r>
          </a:p>
          <a:p>
            <a:r>
              <a:rPr lang="en-US" sz="1400" b="1" dirty="0" err="1">
                <a:latin typeface="Arial" panose="020B0604020202020204" pitchFamily="34" charset="0"/>
                <a:cs typeface="Arial" panose="020B0604020202020204" pitchFamily="34" charset="0"/>
              </a:rPr>
              <a:t>Cell_size</a:t>
            </a:r>
            <a:r>
              <a:rPr lang="en-US" sz="1400" b="1" dirty="0">
                <a:latin typeface="Arial" panose="020B0604020202020204" pitchFamily="34" charset="0"/>
                <a:cs typeface="Arial" panose="020B0604020202020204" pitchFamily="34" charset="0"/>
              </a:rPr>
              <a:t> = size of internal </a:t>
            </a:r>
            <a:r>
              <a:rPr lang="en-US" sz="1400" b="1" dirty="0" err="1">
                <a:latin typeface="Arial" panose="020B0604020202020204" pitchFamily="34" charset="0"/>
                <a:cs typeface="Arial" panose="020B0604020202020204" pitchFamily="34" charset="0"/>
              </a:rPr>
              <a:t>tetrahedra</a:t>
            </a:r>
            <a:endParaRPr lang="en-US" sz="1400" b="1" dirty="0">
              <a:latin typeface="Arial" panose="020B0604020202020204" pitchFamily="34" charset="0"/>
              <a:cs typeface="Arial" panose="020B0604020202020204" pitchFamily="34" charset="0"/>
            </a:endParaRPr>
          </a:p>
          <a:p>
            <a:pPr lvl="1"/>
            <a:r>
              <a:rPr lang="en-US" sz="1200" b="1" dirty="0">
                <a:latin typeface="Arial" panose="020B0604020202020204" pitchFamily="34" charset="0"/>
                <a:cs typeface="Arial" panose="020B0604020202020204" pitchFamily="34" charset="0"/>
              </a:rPr>
              <a:t>This can be changed depending on if the total number of nodes in the mesh is &gt; 999,999</a:t>
            </a:r>
          </a:p>
          <a:p>
            <a:pPr lvl="1"/>
            <a:r>
              <a:rPr lang="en-US" sz="1200" b="1" dirty="0">
                <a:latin typeface="Arial" panose="020B0604020202020204" pitchFamily="34" charset="0"/>
                <a:cs typeface="Arial" panose="020B0604020202020204" pitchFamily="34" charset="0"/>
              </a:rPr>
              <a:t>Typically set to 1.0 for visual pad, and 2.0 for larger volume meshes i.e. full head</a:t>
            </a:r>
          </a:p>
          <a:p>
            <a:r>
              <a:rPr lang="en-US" sz="1400" b="1" dirty="0" err="1">
                <a:latin typeface="Arial" panose="020B0604020202020204" pitchFamily="34" charset="0"/>
                <a:cs typeface="Arial" panose="020B0604020202020204" pitchFamily="34" charset="0"/>
              </a:rPr>
              <a:t>Facet_distance</a:t>
            </a:r>
            <a:r>
              <a:rPr lang="en-US" sz="1400" b="1" dirty="0">
                <a:latin typeface="Arial" panose="020B0604020202020204" pitchFamily="34" charset="0"/>
                <a:cs typeface="Arial" panose="020B0604020202020204" pitchFamily="34" charset="0"/>
              </a:rPr>
              <a:t> = error tolerance at boundary for node positions</a:t>
            </a:r>
          </a:p>
          <a:p>
            <a:pPr lvl="1"/>
            <a:r>
              <a:rPr lang="en-US" sz="1200" b="1" dirty="0">
                <a:latin typeface="Arial" panose="020B0604020202020204" pitchFamily="34" charset="0"/>
                <a:cs typeface="Arial" panose="020B0604020202020204" pitchFamily="34" charset="0"/>
              </a:rPr>
              <a:t>Typically set to 2.0 for HD meshes</a:t>
            </a:r>
          </a:p>
          <a:p>
            <a:r>
              <a:rPr lang="en-US" sz="1400" b="1" dirty="0" err="1">
                <a:latin typeface="Arial" panose="020B0604020202020204" pitchFamily="34" charset="0"/>
                <a:cs typeface="Arial" panose="020B0604020202020204" pitchFamily="34" charset="0"/>
              </a:rPr>
              <a:t>Facet_size</a:t>
            </a:r>
            <a:r>
              <a:rPr lang="en-US" sz="1400" b="1" dirty="0">
                <a:latin typeface="Arial" panose="020B0604020202020204" pitchFamily="34" charset="0"/>
                <a:cs typeface="Arial" panose="020B0604020202020204" pitchFamily="34" charset="0"/>
              </a:rPr>
              <a:t> = size of surface triangles of mesh</a:t>
            </a:r>
          </a:p>
          <a:p>
            <a:pPr lvl="1"/>
            <a:r>
              <a:rPr lang="en-US" sz="1200" b="1" dirty="0">
                <a:latin typeface="Arial" panose="020B0604020202020204" pitchFamily="34" charset="0"/>
                <a:cs typeface="Arial" panose="020B0604020202020204" pitchFamily="34" charset="0"/>
              </a:rPr>
              <a:t>Want to keep this as small as possible, as we want the surface to be highly faceted</a:t>
            </a:r>
          </a:p>
          <a:p>
            <a:pPr lvl="1"/>
            <a:r>
              <a:rPr lang="en-US" sz="1200" b="1" dirty="0">
                <a:latin typeface="Arial" panose="020B0604020202020204" pitchFamily="34" charset="0"/>
                <a:cs typeface="Arial" panose="020B0604020202020204" pitchFamily="34" charset="0"/>
              </a:rPr>
              <a:t>Typically set to 0.8 for HD meshes</a:t>
            </a:r>
          </a:p>
        </p:txBody>
      </p:sp>
    </p:spTree>
    <p:extLst>
      <p:ext uri="{BB962C8B-B14F-4D97-AF65-F5344CB8AC3E}">
        <p14:creationId xmlns:p14="http://schemas.microsoft.com/office/powerpoint/2010/main" val="293611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Change the view to “XY View”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Move the grid off the mesh by setting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dy</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-10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xmlns=""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xmlns="" id="{FAE6EA84-C3C8-A586-C1BB-080713193CAE}"/>
              </a:ext>
            </a:extLst>
          </p:cNvPr>
          <p:cNvSpPr/>
          <p:nvPr/>
        </p:nvSpPr>
        <p:spPr>
          <a:xfrm rot="5400000">
            <a:off x="6840206" y="1592408"/>
            <a:ext cx="722332"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xmlns=""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xmlns=""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xmlns=""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xmlns=""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neighbors (left)</a:t>
            </a:r>
          </a:p>
          <a:p>
            <a:endParaRPr lang="en-US" sz="1400" dirty="0"/>
          </a:p>
          <a:p>
            <a:r>
              <a:rPr lang="en-US" sz="1400" dirty="0"/>
              <a:t>Lower radius between SD’s (right) correspond to lower nearest neighbors, i.e. NN1 and NN2</a:t>
            </a:r>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Load in Additional Variables</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7" name="Content Placeholder 8">
            <a:extLst>
              <a:ext uri="{FF2B5EF4-FFF2-40B4-BE49-F238E27FC236}">
                <a16:creationId xmlns:a16="http://schemas.microsoft.com/office/drawing/2014/main" xmlns="" id="{98AF3731-9EB4-5564-4C3D-8C3927641DA8}"/>
              </a:ext>
            </a:extLst>
          </p:cNvPr>
          <p:cNvSpPr txBox="1">
            <a:spLocks/>
          </p:cNvSpPr>
          <p:nvPr/>
        </p:nvSpPr>
        <p:spPr>
          <a:xfrm>
            <a:off x="166255" y="1709927"/>
            <a:ext cx="8571345" cy="178141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Please load: </a:t>
            </a:r>
            <a:r>
              <a:rPr lang="en-US" sz="2400" b="1" dirty="0" err="1">
                <a:latin typeface="Arial" panose="020B0604020202020204" pitchFamily="34" charset="0"/>
                <a:cs typeface="Arial" panose="020B0604020202020204" pitchFamily="34" charset="0"/>
              </a:rPr>
              <a:t>sfNIRS_NeuroDOT_workshop_additional_variables.mat</a:t>
            </a:r>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We will use these to visualize the HD mesh + relaxed optode positions and generate the sensitivity matrix</a:t>
            </a:r>
          </a:p>
        </p:txBody>
      </p:sp>
      <p:sp>
        <p:nvSpPr>
          <p:cNvPr id="18" name="Content Placeholder 8">
            <a:extLst>
              <a:ext uri="{FF2B5EF4-FFF2-40B4-BE49-F238E27FC236}">
                <a16:creationId xmlns:a16="http://schemas.microsoft.com/office/drawing/2014/main" xmlns="" id="{98AF3731-9EB4-5564-4C3D-8C3927641DA8}"/>
              </a:ext>
            </a:extLst>
          </p:cNvPr>
          <p:cNvSpPr txBox="1">
            <a:spLocks/>
          </p:cNvSpPr>
          <p:nvPr/>
        </p:nvSpPr>
        <p:spPr>
          <a:xfrm>
            <a:off x="166254" y="3569427"/>
            <a:ext cx="8571345" cy="300686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This file contains</a:t>
            </a:r>
          </a:p>
          <a:p>
            <a:pPr lvl="1"/>
            <a:r>
              <a:rPr lang="en-US" sz="2200" b="1" dirty="0">
                <a:latin typeface="Arial" panose="020B0604020202020204" pitchFamily="34" charset="0"/>
                <a:cs typeface="Arial" panose="020B0604020202020204" pitchFamily="34" charset="0"/>
              </a:rPr>
              <a:t>HD mesh</a:t>
            </a:r>
          </a:p>
          <a:p>
            <a:pPr lvl="1"/>
            <a:r>
              <a:rPr lang="en-US" sz="2200" b="1" dirty="0">
                <a:latin typeface="Arial" panose="020B0604020202020204" pitchFamily="34" charset="0"/>
                <a:cs typeface="Arial" panose="020B0604020202020204" pitchFamily="34" charset="0"/>
              </a:rPr>
              <a:t>Relaxed source/detector positions (standalone variable)</a:t>
            </a:r>
          </a:p>
          <a:p>
            <a:pPr lvl="1"/>
            <a:r>
              <a:rPr lang="en-US" sz="2200" b="1" dirty="0">
                <a:latin typeface="Arial" panose="020B0604020202020204" pitchFamily="34" charset="0"/>
                <a:cs typeface="Arial" panose="020B0604020202020204" pitchFamily="34" charset="0"/>
              </a:rPr>
              <a:t>Info file containing relaxed pad info</a:t>
            </a:r>
          </a:p>
          <a:p>
            <a:pPr lvl="1"/>
            <a:r>
              <a:rPr lang="en-US" sz="2200" b="1" dirty="0">
                <a:latin typeface="Arial" panose="020B0604020202020204" pitchFamily="34" charset="0"/>
                <a:cs typeface="Arial" panose="020B0604020202020204" pitchFamily="34" charset="0"/>
              </a:rPr>
              <a:t>“</a:t>
            </a:r>
            <a:r>
              <a:rPr lang="en-US" sz="2200" b="1" dirty="0" err="1">
                <a:latin typeface="Arial" panose="020B0604020202020204" pitchFamily="34" charset="0"/>
                <a:cs typeface="Arial" panose="020B0604020202020204" pitchFamily="34" charset="0"/>
              </a:rPr>
              <a:t>Gridname</a:t>
            </a:r>
            <a:r>
              <a:rPr lang="en-US" sz="2200" b="1" dirty="0">
                <a:latin typeface="Arial" panose="020B0604020202020204" pitchFamily="34" charset="0"/>
                <a:cs typeface="Arial" panose="020B0604020202020204" pitchFamily="34" charset="0"/>
              </a:rPr>
              <a:t>” variable</a:t>
            </a:r>
          </a:p>
          <a:p>
            <a:pPr lvl="1"/>
            <a:r>
              <a:rPr lang="en-US" sz="2200" b="1" dirty="0">
                <a:latin typeface="Arial" panose="020B0604020202020204" pitchFamily="34" charset="0"/>
                <a:cs typeface="Arial" panose="020B0604020202020204" pitchFamily="34" charset="0"/>
              </a:rPr>
              <a:t>Parameters</a:t>
            </a:r>
          </a:p>
          <a:p>
            <a:endParaRPr lang="en-US" dirty="0"/>
          </a:p>
        </p:txBody>
      </p:sp>
    </p:spTree>
    <p:extLst>
      <p:ext uri="{BB962C8B-B14F-4D97-AF65-F5344CB8AC3E}">
        <p14:creationId xmlns:p14="http://schemas.microsoft.com/office/powerpoint/2010/main" val="35087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xmlns=""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xmlns=""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Arial" panose="020B0604020202020204" pitchFamily="34" charset="0"/>
                <a:cs typeface="Arial" panose="020B0604020202020204" pitchFamily="34" charset="0"/>
              </a:rPr>
              <a:t>Visualize cap and mesh with portion cut out to make extra sure that </a:t>
            </a:r>
            <a:r>
              <a:rPr lang="en-US" b="1" dirty="0" err="1">
                <a:solidFill>
                  <a:prstClr val="white"/>
                </a:solidFill>
                <a:latin typeface="Arial" panose="020B0604020202020204" pitchFamily="34" charset="0"/>
                <a:cs typeface="Arial" panose="020B0604020202020204" pitchFamily="34" charset="0"/>
              </a:rPr>
              <a:t>optodes</a:t>
            </a:r>
            <a:r>
              <a:rPr lang="en-US" b="1" dirty="0">
                <a:solidFill>
                  <a:prstClr val="white"/>
                </a:solidFill>
                <a:latin typeface="Arial" panose="020B0604020202020204" pitchFamily="34" charset="0"/>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xmlns=""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xmlns=""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xmlns=""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xmlns=""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xmlns=""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xmlns=""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xmlns=""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830997"/>
          </a:xfrm>
          <a:prstGeom prst="rect">
            <a:avLst/>
          </a:prstGeom>
          <a:noFill/>
        </p:spPr>
        <p:txBody>
          <a:bodyPr wrap="square" rtlCol="0">
            <a:spAutoFit/>
          </a:bodyPr>
          <a:lstStyle/>
          <a:p>
            <a:r>
              <a:rPr lang="en-US" sz="1600" b="1" dirty="0">
                <a:solidFill>
                  <a:prstClr val="white"/>
                </a:solidFill>
                <a:latin typeface="Arial" panose="020B0604020202020204" pitchFamily="34" charset="0"/>
                <a:cs typeface="Arial" panose="020B0604020202020204" pitchFamily="34" charset="0"/>
              </a:rPr>
              <a:t>If </a:t>
            </a:r>
            <a:r>
              <a:rPr lang="en-US" sz="1600" b="1" dirty="0" err="1">
                <a:solidFill>
                  <a:prstClr val="white"/>
                </a:solidFill>
                <a:latin typeface="Arial" panose="020B0604020202020204" pitchFamily="34" charset="0"/>
                <a:cs typeface="Arial" panose="020B0604020202020204" pitchFamily="34" charset="0"/>
              </a:rPr>
              <a:t>makeAnirfaster</a:t>
            </a:r>
            <a:r>
              <a:rPr lang="en-US" sz="1600" b="1" dirty="0">
                <a:solidFill>
                  <a:prstClr val="white"/>
                </a:solidFill>
                <a:latin typeface="Arial" panose="020B0604020202020204" pitchFamily="34" charset="0"/>
                <a:cs typeface="Arial" panose="020B0604020202020204" pitchFamily="34" charset="0"/>
              </a:rPr>
              <a:t> is successful, output like the below screenshot should show up in your command window</a:t>
            </a:r>
          </a:p>
          <a:p>
            <a:endParaRPr lang="en-US" sz="1600" dirty="0"/>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xmlns=""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Click on the activation sites seen </a:t>
            </a:r>
            <a:r>
              <a:rPr lang="en-US" b="1" dirty="0">
                <a:solidFill>
                  <a:prstClr val="white"/>
                </a:solidFill>
                <a:latin typeface="Arial" panose="020B0604020202020204" pitchFamily="34" charset="0"/>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xmlns=""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 a final check, let’s visualize the alignment of the LD mesh, HD mesh,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array, and cortical meshes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xmlns=""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xmlns=""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D2677399-50BC-B2E4-B396-F2C7A1BC15C0}"/>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4301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xmlns=""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52584005-5AE6-9F7A-B06B-C788547927C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104789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104CE1A2-A729-26EC-77EF-B06F0D9E5871}"/>
              </a:ext>
            </a:extLst>
          </p:cNvPr>
          <p:cNvSpPr>
            <a:spLocks noGrp="1"/>
          </p:cNvSpPr>
          <p:nvPr>
            <p:ph type="sldNum" sz="quarter" idx="12"/>
          </p:nvPr>
        </p:nvSpPr>
        <p:spPr/>
        <p:txBody>
          <a:bodyPr/>
          <a:lstStyle/>
          <a:p>
            <a:fld id="{A6EA515B-EB3D-473C-ADE9-FD8348C61D57}" type="slidenum">
              <a:rPr lang="en-US" smtClean="0"/>
              <a:t>51</a:t>
            </a:fld>
            <a:endParaRPr lang="en-US"/>
          </a:p>
        </p:txBody>
      </p:sp>
    </p:spTree>
    <p:extLst>
      <p:ext uri="{BB962C8B-B14F-4D97-AF65-F5344CB8AC3E}">
        <p14:creationId xmlns:p14="http://schemas.microsoft.com/office/powerpoint/2010/main" val="116888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basic 24x28 visual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52</a:t>
            </a:fld>
            <a:endParaRPr lang="en-US"/>
          </a:p>
        </p:txBody>
      </p:sp>
    </p:spTree>
    <p:extLst>
      <p:ext uri="{BB962C8B-B14F-4D97-AF65-F5344CB8AC3E}">
        <p14:creationId xmlns:p14="http://schemas.microsoft.com/office/powerpoint/2010/main" val="37410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xmlns=""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940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xmlns=""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xmlns=""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that </a:t>
            </a:r>
            <a:r>
              <a:rPr kumimoji="0" lang="en-US"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PlotSlices.m</a:t>
            </a: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91412</TotalTime>
  <Words>5462</Words>
  <Application>Microsoft Office PowerPoint</Application>
  <PresentationFormat>Widescreen</PresentationFormat>
  <Paragraphs>1110</Paragraphs>
  <Slides>52</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2052</cp:revision>
  <dcterms:created xsi:type="dcterms:W3CDTF">2016-10-13T23:27:35Z</dcterms:created>
  <dcterms:modified xsi:type="dcterms:W3CDTF">2023-05-25T15:18:39Z</dcterms:modified>
</cp:coreProperties>
</file>